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7" r:id="rId4"/>
    <p:sldId id="273" r:id="rId5"/>
    <p:sldId id="268" r:id="rId6"/>
    <p:sldId id="274" r:id="rId7"/>
    <p:sldId id="269" r:id="rId8"/>
    <p:sldId id="270" r:id="rId9"/>
    <p:sldId id="272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8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46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5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8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3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10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20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3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1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2DD9-3130-4E34-A706-EDEB8F795EA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3CE8-BB18-46DD-867E-3C1CB84C2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5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.kaburu@wlv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512" y="1124745"/>
            <a:ext cx="8350696" cy="2162671"/>
          </a:xfrm>
        </p:spPr>
        <p:txBody>
          <a:bodyPr>
            <a:noAutofit/>
          </a:bodyPr>
          <a:lstStyle/>
          <a:p>
            <a:r>
              <a:rPr lang="en-GB" b="1" dirty="0"/>
              <a:t>(Generalized) Linear Mixed Model analysis in 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5478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Dr Stefano Kaburu</a:t>
            </a:r>
          </a:p>
          <a:p>
            <a:pPr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Email: </a:t>
            </a:r>
            <a:r>
              <a:rPr lang="en-GB" dirty="0">
                <a:solidFill>
                  <a:schemeClr val="tx1"/>
                </a:solidFill>
                <a:hlinkClick r:id="rId2"/>
              </a:rPr>
              <a:t>s.kaburu@wlv.ac.uk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Twitter: @</a:t>
            </a:r>
            <a:r>
              <a:rPr lang="en-GB" dirty="0" err="1">
                <a:solidFill>
                  <a:schemeClr val="tx1"/>
                </a:solidFill>
              </a:rPr>
              <a:t>StefanoKaburu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Ext. 2175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9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run a Poisson/Negative Binomial GLMM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look at the dataset called “Pollen”</a:t>
            </a:r>
          </a:p>
          <a:p>
            <a:r>
              <a:rPr lang="en-GB" dirty="0"/>
              <a:t>Here we want to test whether supplemental feeding in the form of either protein or sugar syrup affects the amount of dandelion pollen foraged by honeybees.</a:t>
            </a:r>
          </a:p>
          <a:p>
            <a:r>
              <a:rPr lang="en-GB" dirty="0"/>
              <a:t>Five hives were used for each treatment, along with five </a:t>
            </a:r>
            <a:r>
              <a:rPr lang="en-GB" dirty="0" err="1"/>
              <a:t>unsupplemented</a:t>
            </a:r>
            <a:r>
              <a:rPr lang="en-GB" dirty="0"/>
              <a:t> hives as controls</a:t>
            </a:r>
          </a:p>
        </p:txBody>
      </p:sp>
    </p:spTree>
    <p:extLst>
      <p:ext uri="{BB962C8B-B14F-4D97-AF65-F5344CB8AC3E}">
        <p14:creationId xmlns:p14="http://schemas.microsoft.com/office/powerpoint/2010/main" val="347786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Data set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512008"/>
              </p:ext>
            </p:extLst>
          </p:nvPr>
        </p:nvGraphicFramePr>
        <p:xfrm>
          <a:off x="1370564" y="2446308"/>
          <a:ext cx="9450872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3985797"/>
                    </a:ext>
                  </a:extLst>
                </a:gridCol>
                <a:gridCol w="4734790">
                  <a:extLst>
                    <a:ext uri="{9D8B030D-6E8A-4147-A177-3AD203B41FA5}">
                      <a16:colId xmlns:a16="http://schemas.microsoft.com/office/drawing/2014/main" val="3320032063"/>
                    </a:ext>
                  </a:extLst>
                </a:gridCol>
                <a:gridCol w="2087182">
                  <a:extLst>
                    <a:ext uri="{9D8B030D-6E8A-4147-A177-3AD203B41FA5}">
                      <a16:colId xmlns:a16="http://schemas.microsoft.com/office/drawing/2014/main" val="1561677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17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Dandelion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dandelion</a:t>
                      </a:r>
                      <a:r>
                        <a:rPr lang="en-GB" baseline="0" dirty="0"/>
                        <a:t> pollen grains collected by </a:t>
                      </a:r>
                      <a:r>
                        <a:rPr lang="en-GB" baseline="0" dirty="0" err="1"/>
                        <a:t>honebees</a:t>
                      </a:r>
                      <a:r>
                        <a:rPr lang="en-GB" baseline="0" dirty="0"/>
                        <a:t> per 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</a:t>
                      </a:r>
                      <a:r>
                        <a:rPr lang="en-GB" baseline="0" dirty="0"/>
                        <a:t> data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40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 in days</a:t>
                      </a:r>
                      <a:r>
                        <a:rPr lang="en-GB" baseline="0" dirty="0"/>
                        <a:t> (4 sequential days)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Continuous 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28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Supplemental</a:t>
                      </a:r>
                      <a:r>
                        <a:rPr lang="en-GB" baseline="0" dirty="0"/>
                        <a:t> feeding (protein, sugar, or control)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Categorical 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0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Identified for the 15</a:t>
                      </a:r>
                      <a:r>
                        <a:rPr lang="en-GB" baseline="0" dirty="0"/>
                        <a:t> honeybee colonies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Categorical 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25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65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Generalized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8164" cy="497972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Special form of regression in which the distribution of the outcome variable is not continuous.</a:t>
            </a:r>
          </a:p>
          <a:p>
            <a:endParaRPr lang="en-GB" dirty="0"/>
          </a:p>
          <a:p>
            <a:r>
              <a:rPr lang="en-GB" dirty="0"/>
              <a:t>Poisson Generalized Linear Models are those run when the outcome variable are count data</a:t>
            </a:r>
          </a:p>
          <a:p>
            <a:endParaRPr lang="en-GB" dirty="0"/>
          </a:p>
          <a:p>
            <a:r>
              <a:rPr lang="en-GB" dirty="0"/>
              <a:t>The main assumptions of Poisson GLM is that the model is not </a:t>
            </a:r>
            <a:r>
              <a:rPr lang="en-GB" dirty="0" err="1"/>
              <a:t>overdispersed</a:t>
            </a:r>
            <a:r>
              <a:rPr lang="en-GB" dirty="0"/>
              <a:t> (dispersion &gt;&gt;1)</a:t>
            </a:r>
          </a:p>
          <a:p>
            <a:endParaRPr lang="en-GB" dirty="0"/>
          </a:p>
          <a:p>
            <a:r>
              <a:rPr lang="en-GB" dirty="0" err="1"/>
              <a:t>Overdispersion</a:t>
            </a:r>
            <a:r>
              <a:rPr lang="en-GB" dirty="0"/>
              <a:t> occurs when variation in the data exceeds the expected amount of variability based on Poisson distribution assumptions. If data are </a:t>
            </a:r>
            <a:r>
              <a:rPr lang="en-GB" dirty="0" err="1"/>
              <a:t>overdispersed</a:t>
            </a:r>
            <a:r>
              <a:rPr lang="en-GB" dirty="0"/>
              <a:t>, then the Poisson GLM model is not a good model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15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Binomial GLM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" y="1825625"/>
            <a:ext cx="1112104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While the Poisson GLM should be used for count data, if your outcome variable has a binomial distribution (absence-presence), then you should be using the logistic GLM.</a:t>
            </a:r>
          </a:p>
        </p:txBody>
      </p:sp>
    </p:spTree>
    <p:extLst>
      <p:ext uri="{BB962C8B-B14F-4D97-AF65-F5344CB8AC3E}">
        <p14:creationId xmlns:p14="http://schemas.microsoft.com/office/powerpoint/2010/main" val="48308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run a Logistic GLM on the data set from the following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Vicente, J., </a:t>
            </a:r>
            <a:r>
              <a:rPr lang="en-GB" dirty="0" err="1"/>
              <a:t>Höfle</a:t>
            </a:r>
            <a:r>
              <a:rPr lang="en-GB" dirty="0"/>
              <a:t>, U., </a:t>
            </a:r>
            <a:r>
              <a:rPr lang="en-GB" dirty="0" err="1"/>
              <a:t>Garrido</a:t>
            </a:r>
            <a:r>
              <a:rPr lang="en-GB" dirty="0"/>
              <a:t>, J. M., </a:t>
            </a:r>
            <a:r>
              <a:rPr lang="en-GB" dirty="0" err="1"/>
              <a:t>Fernández</a:t>
            </a:r>
            <a:r>
              <a:rPr lang="en-GB" dirty="0"/>
              <a:t>-De-</a:t>
            </a:r>
            <a:r>
              <a:rPr lang="en-GB" dirty="0" err="1"/>
              <a:t>Mera</a:t>
            </a:r>
            <a:r>
              <a:rPr lang="en-GB" dirty="0"/>
              <a:t>, I. G., </a:t>
            </a:r>
            <a:r>
              <a:rPr lang="en-GB" dirty="0" err="1"/>
              <a:t>Juste</a:t>
            </a:r>
            <a:r>
              <a:rPr lang="en-GB" dirty="0"/>
              <a:t>, R., </a:t>
            </a:r>
            <a:r>
              <a:rPr lang="en-GB" dirty="0" err="1"/>
              <a:t>Barral</a:t>
            </a:r>
            <a:r>
              <a:rPr lang="en-GB" dirty="0"/>
              <a:t>, M., &amp; </a:t>
            </a:r>
            <a:r>
              <a:rPr lang="en-GB" dirty="0" err="1"/>
              <a:t>Gortazar</a:t>
            </a:r>
            <a:r>
              <a:rPr lang="en-GB" dirty="0"/>
              <a:t>, C. (2006). Wild boar and red deer display high </a:t>
            </a:r>
            <a:r>
              <a:rPr lang="en-GB" dirty="0" err="1"/>
              <a:t>prevalences</a:t>
            </a:r>
            <a:r>
              <a:rPr lang="en-GB" dirty="0"/>
              <a:t> of tuberculosis-like lesions in Spain. </a:t>
            </a:r>
            <a:r>
              <a:rPr lang="en-GB" i="1" dirty="0"/>
              <a:t>Veterinary research</a:t>
            </a:r>
            <a:r>
              <a:rPr lang="en-GB" dirty="0"/>
              <a:t>, </a:t>
            </a:r>
            <a:r>
              <a:rPr lang="en-GB" i="1" dirty="0"/>
              <a:t>37</a:t>
            </a:r>
            <a:r>
              <a:rPr lang="en-GB" dirty="0"/>
              <a:t>(1), 107-119.</a:t>
            </a:r>
          </a:p>
        </p:txBody>
      </p:sp>
    </p:spTree>
    <p:extLst>
      <p:ext uri="{BB962C8B-B14F-4D97-AF65-F5344CB8AC3E}">
        <p14:creationId xmlns:p14="http://schemas.microsoft.com/office/powerpoint/2010/main" val="287009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66" y="-50512"/>
            <a:ext cx="10515600" cy="1325563"/>
          </a:xfrm>
        </p:spPr>
        <p:txBody>
          <a:bodyPr/>
          <a:lstStyle/>
          <a:p>
            <a:r>
              <a:rPr lang="en-GB" dirty="0"/>
              <a:t>Linear Mixed Model (LMM)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66" y="1343487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/>
              <a:t>Form of regression used when subjects are sampled multiple times</a:t>
            </a:r>
          </a:p>
          <a:p>
            <a:endParaRPr lang="en-GB" sz="3600" dirty="0"/>
          </a:p>
          <a:p>
            <a:r>
              <a:rPr lang="en-GB" sz="3600" dirty="0"/>
              <a:t>Samples coming from the same subject are not independent </a:t>
            </a:r>
          </a:p>
        </p:txBody>
      </p:sp>
    </p:spTree>
    <p:extLst>
      <p:ext uri="{BB962C8B-B14F-4D97-AF65-F5344CB8AC3E}">
        <p14:creationId xmlns:p14="http://schemas.microsoft.com/office/powerpoint/2010/main" val="3383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57" y="-75205"/>
            <a:ext cx="10515600" cy="1325563"/>
          </a:xfrm>
        </p:spPr>
        <p:txBody>
          <a:bodyPr/>
          <a:lstStyle/>
          <a:p>
            <a:r>
              <a:rPr lang="en-GB" dirty="0"/>
              <a:t>Example from </a:t>
            </a:r>
            <a:r>
              <a:rPr lang="en-GB" dirty="0" err="1"/>
              <a:t>Oxbrough</a:t>
            </a:r>
            <a:r>
              <a:rPr lang="en-GB" dirty="0"/>
              <a:t> et al. 2005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95" y="1026995"/>
            <a:ext cx="10515600" cy="4351338"/>
          </a:xfrm>
        </p:spPr>
        <p:txBody>
          <a:bodyPr/>
          <a:lstStyle/>
          <a:p>
            <a:r>
              <a:rPr lang="en-GB" dirty="0"/>
              <a:t>How do spider communities change over forestation cycles in conifer and broadleaf plantations?</a:t>
            </a:r>
          </a:p>
          <a:p>
            <a:r>
              <a:rPr lang="en-GB" dirty="0"/>
              <a:t>31 plots; each plot contained 5 to 7 sites. </a:t>
            </a:r>
          </a:p>
          <a:p>
            <a:endParaRPr lang="en-GB" dirty="0"/>
          </a:p>
          <a:p>
            <a:r>
              <a:rPr lang="en-GB" dirty="0"/>
              <a:t>Researchers measured spider diversity + 12 environmental variables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6157" y="3514899"/>
            <a:ext cx="2094807" cy="255477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Plot 1</a:t>
            </a:r>
          </a:p>
        </p:txBody>
      </p:sp>
      <p:sp>
        <p:nvSpPr>
          <p:cNvPr id="5" name="Rectangle 4"/>
          <p:cNvSpPr/>
          <p:nvPr/>
        </p:nvSpPr>
        <p:spPr>
          <a:xfrm>
            <a:off x="987830" y="3609110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4397" y="3724651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2</a:t>
            </a:r>
          </a:p>
        </p:txBody>
      </p:sp>
      <p:sp>
        <p:nvSpPr>
          <p:cNvPr id="7" name="Rectangle 6"/>
          <p:cNvSpPr/>
          <p:nvPr/>
        </p:nvSpPr>
        <p:spPr>
          <a:xfrm>
            <a:off x="829888" y="5130946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2753" y="5557191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4</a:t>
            </a:r>
          </a:p>
        </p:txBody>
      </p:sp>
      <p:sp>
        <p:nvSpPr>
          <p:cNvPr id="9" name="Rectangle 8"/>
          <p:cNvSpPr/>
          <p:nvPr/>
        </p:nvSpPr>
        <p:spPr>
          <a:xfrm>
            <a:off x="1924396" y="5036735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7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28507" y="3514899"/>
            <a:ext cx="2094807" cy="255477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Plot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8507" y="4149438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63044" y="3869576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33553" y="5036735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03618" y="5557191"/>
            <a:ext cx="770313" cy="349741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26924" y="4267504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5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890463" y="3429000"/>
            <a:ext cx="2094807" cy="255477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Plot 31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980515" y="3692265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658006" y="4108956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992984" y="4913495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12135" y="5498815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25341" y="4295592"/>
            <a:ext cx="2743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………………………………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020989" y="5222176"/>
            <a:ext cx="825731" cy="37130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Site 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9026" y="6190890"/>
            <a:ext cx="11538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</a:rPr>
              <a:t>Oxbrough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, A. G., </a:t>
            </a:r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</a:rPr>
              <a:t>Gittings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, T., O’Halloran, J., </a:t>
            </a:r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</a:rPr>
              <a:t>Giller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, P. S., &amp; Smith, G. F. (2005). Structural indicators of spider communities across the forest plantation cycle. </a:t>
            </a:r>
            <a:r>
              <a:rPr lang="en-GB" i="1" dirty="0">
                <a:solidFill>
                  <a:srgbClr val="222222"/>
                </a:solidFill>
                <a:latin typeface="Arial" panose="020B0604020202020204" pitchFamily="34" charset="0"/>
              </a:rPr>
              <a:t>Forest Ecology and management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GB" i="1" dirty="0">
                <a:solidFill>
                  <a:srgbClr val="222222"/>
                </a:solidFill>
                <a:latin typeface="Arial" panose="020B0604020202020204" pitchFamily="34" charset="0"/>
              </a:rPr>
              <a:t>212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(1-3), 171-183.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78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611" y="-133128"/>
            <a:ext cx="10515600" cy="1325563"/>
          </a:xfrm>
        </p:spPr>
        <p:txBody>
          <a:bodyPr/>
          <a:lstStyle/>
          <a:p>
            <a:r>
              <a:rPr lang="en-GB" dirty="0"/>
              <a:t>Structure of the model in R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8363" y="3000540"/>
            <a:ext cx="10684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spider_lmm</a:t>
            </a:r>
            <a:r>
              <a:rPr lang="en-GB" sz="2800" dirty="0"/>
              <a:t> &lt;- </a:t>
            </a:r>
            <a:r>
              <a:rPr lang="en-GB" sz="2800" dirty="0" err="1"/>
              <a:t>lmer</a:t>
            </a:r>
            <a:r>
              <a:rPr lang="en-GB" sz="2800" dirty="0"/>
              <a:t> (Hlog10 ~ </a:t>
            </a:r>
            <a:r>
              <a:rPr lang="en-GB" sz="2800" dirty="0" err="1"/>
              <a:t>HerbLayer</a:t>
            </a:r>
            <a:r>
              <a:rPr lang="en-GB" sz="2800" dirty="0"/>
              <a:t> + (1|fPlot), data = </a:t>
            </a:r>
            <a:r>
              <a:rPr lang="en-GB" sz="2800" dirty="0" err="1"/>
              <a:t>spider_data</a:t>
            </a:r>
            <a:r>
              <a:rPr lang="en-GB" sz="2800" dirty="0"/>
              <a:t>)</a:t>
            </a:r>
          </a:p>
        </p:txBody>
      </p:sp>
      <p:sp>
        <p:nvSpPr>
          <p:cNvPr id="5" name="Down Arrow 4"/>
          <p:cNvSpPr/>
          <p:nvPr/>
        </p:nvSpPr>
        <p:spPr>
          <a:xfrm>
            <a:off x="1895302" y="3523760"/>
            <a:ext cx="299258" cy="6151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72094" y="4346720"/>
            <a:ext cx="1745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Arbitrary name</a:t>
            </a:r>
          </a:p>
        </p:txBody>
      </p:sp>
      <p:sp>
        <p:nvSpPr>
          <p:cNvPr id="7" name="Down Arrow 6"/>
          <p:cNvSpPr/>
          <p:nvPr/>
        </p:nvSpPr>
        <p:spPr>
          <a:xfrm rot="10800000">
            <a:off x="3488574" y="2450767"/>
            <a:ext cx="299258" cy="6151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865120" y="1789648"/>
            <a:ext cx="1745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Function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5046" y="4271710"/>
            <a:ext cx="2263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Outcome/</a:t>
            </a:r>
          </a:p>
          <a:p>
            <a:pPr algn="ctr"/>
            <a:r>
              <a:rPr lang="en-GB" sz="2800" b="1" dirty="0"/>
              <a:t>Response/</a:t>
            </a:r>
          </a:p>
          <a:p>
            <a:pPr algn="ctr"/>
            <a:r>
              <a:rPr lang="en-GB" sz="2800" b="1" dirty="0"/>
              <a:t>Dependent</a:t>
            </a:r>
          </a:p>
          <a:p>
            <a:pPr algn="ctr"/>
            <a:r>
              <a:rPr lang="en-GB" sz="2800" b="1" dirty="0"/>
              <a:t>Variable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777047" y="3523760"/>
            <a:ext cx="299258" cy="6151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0800000">
            <a:off x="6168042" y="2418083"/>
            <a:ext cx="299258" cy="6151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098470" y="1000403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Predictor/fixed/Independent variable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7822275" y="3546224"/>
            <a:ext cx="299258" cy="6151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76504" y="427171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Random factor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10196944" y="2501591"/>
            <a:ext cx="299258" cy="6151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081652" y="1940824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Data set</a:t>
            </a:r>
          </a:p>
        </p:txBody>
      </p:sp>
    </p:spTree>
    <p:extLst>
      <p:ext uri="{BB962C8B-B14F-4D97-AF65-F5344CB8AC3E}">
        <p14:creationId xmlns:p14="http://schemas.microsoft.com/office/powerpoint/2010/main" val="224515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53" y="210589"/>
            <a:ext cx="7940039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Random intercept model vs Random intercept and random slope model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13" r="50264"/>
          <a:stretch/>
        </p:blipFill>
        <p:spPr>
          <a:xfrm>
            <a:off x="8577178" y="873370"/>
            <a:ext cx="3434989" cy="2758757"/>
          </a:xfrm>
        </p:spPr>
      </p:pic>
      <p:sp>
        <p:nvSpPr>
          <p:cNvPr id="5" name="TextBox 4"/>
          <p:cNvSpPr txBox="1"/>
          <p:nvPr/>
        </p:nvSpPr>
        <p:spPr>
          <a:xfrm>
            <a:off x="421178" y="1679172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Random intercept</a:t>
            </a:r>
            <a:r>
              <a:rPr lang="en-GB" sz="2800" dirty="0"/>
              <a:t>: assumes the same relationship between predictor and dependent variable for all the plots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5" t="-1108" b="1"/>
          <a:stretch/>
        </p:blipFill>
        <p:spPr>
          <a:xfrm>
            <a:off x="515306" y="3207187"/>
            <a:ext cx="4311617" cy="34441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7033" y="3843252"/>
            <a:ext cx="56498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Random intercept and slope</a:t>
            </a:r>
            <a:r>
              <a:rPr lang="en-GB" sz="2800" dirty="0"/>
              <a:t>: Takes into account that the relationship between predictor and dependent variable can change across plots (more commonly used)</a:t>
            </a:r>
          </a:p>
        </p:txBody>
      </p:sp>
    </p:spTree>
    <p:extLst>
      <p:ext uri="{BB962C8B-B14F-4D97-AF65-F5344CB8AC3E}">
        <p14:creationId xmlns:p14="http://schemas.microsoft.com/office/powerpoint/2010/main" val="36129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4722"/>
            <a:ext cx="10515600" cy="1325563"/>
          </a:xfrm>
        </p:spPr>
        <p:txBody>
          <a:bodyPr/>
          <a:lstStyle/>
          <a:p>
            <a:r>
              <a:rPr lang="en-GB" dirty="0"/>
              <a:t>Generalized Linear Mixed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65" y="977726"/>
            <a:ext cx="10515600" cy="4351338"/>
          </a:xfrm>
        </p:spPr>
        <p:txBody>
          <a:bodyPr/>
          <a:lstStyle/>
          <a:p>
            <a:r>
              <a:rPr lang="en-GB" dirty="0"/>
              <a:t>Similar to GLM, Generalized Linear Mixed model is a special form of linear mixed model analysis in which the outcome variable is not continuous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53000"/>
              </p:ext>
            </p:extLst>
          </p:nvPr>
        </p:nvGraphicFramePr>
        <p:xfrm>
          <a:off x="490254" y="2613631"/>
          <a:ext cx="10863546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8519">
                  <a:extLst>
                    <a:ext uri="{9D8B030D-6E8A-4147-A177-3AD203B41FA5}">
                      <a16:colId xmlns:a16="http://schemas.microsoft.com/office/drawing/2014/main" val="3167620454"/>
                    </a:ext>
                  </a:extLst>
                </a:gridCol>
                <a:gridCol w="4880766">
                  <a:extLst>
                    <a:ext uri="{9D8B030D-6E8A-4147-A177-3AD203B41FA5}">
                      <a16:colId xmlns:a16="http://schemas.microsoft.com/office/drawing/2014/main" val="2323546028"/>
                    </a:ext>
                  </a:extLst>
                </a:gridCol>
                <a:gridCol w="4374261">
                  <a:extLst>
                    <a:ext uri="{9D8B030D-6E8A-4147-A177-3AD203B41FA5}">
                      <a16:colId xmlns:a16="http://schemas.microsoft.com/office/drawing/2014/main" val="1855858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Data</a:t>
                      </a:r>
                      <a:r>
                        <a:rPr lang="en-GB" sz="2400" baseline="0" dirty="0"/>
                        <a:t> type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52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Count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Poisson</a:t>
                      </a:r>
                      <a:r>
                        <a:rPr lang="en-GB" sz="2400" baseline="0" dirty="0"/>
                        <a:t> or Negative binomial distribution </a:t>
                      </a:r>
                    </a:p>
                    <a:p>
                      <a:r>
                        <a:rPr lang="en-GB" sz="2400" baseline="0" dirty="0"/>
                        <a:t>(depending on </a:t>
                      </a:r>
                      <a:r>
                        <a:rPr lang="en-GB" sz="2400" baseline="0" dirty="0" err="1"/>
                        <a:t>overdispersion</a:t>
                      </a:r>
                      <a:r>
                        <a:rPr lang="en-GB" sz="2400" baseline="0" dirty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Poisson</a:t>
                      </a:r>
                    </a:p>
                    <a:p>
                      <a:r>
                        <a:rPr lang="en-GB" sz="2400" dirty="0" err="1"/>
                        <a:t>glmer</a:t>
                      </a:r>
                      <a:r>
                        <a:rPr lang="en-GB" sz="2400" dirty="0"/>
                        <a:t> (family = </a:t>
                      </a:r>
                      <a:r>
                        <a:rPr lang="en-GB" sz="2400" dirty="0" err="1"/>
                        <a:t>poisson</a:t>
                      </a:r>
                      <a:r>
                        <a:rPr lang="en-GB" sz="2400" dirty="0"/>
                        <a:t>)</a:t>
                      </a:r>
                    </a:p>
                    <a:p>
                      <a:r>
                        <a:rPr lang="en-GB" sz="2400" dirty="0"/>
                        <a:t>Negative binomial</a:t>
                      </a:r>
                    </a:p>
                    <a:p>
                      <a:r>
                        <a:rPr lang="en-GB" sz="2400" dirty="0"/>
                        <a:t>2</a:t>
                      </a:r>
                      <a:r>
                        <a:rPr lang="en-GB" sz="2400" baseline="0" dirty="0"/>
                        <a:t> options:</a:t>
                      </a:r>
                    </a:p>
                    <a:p>
                      <a:r>
                        <a:rPr lang="en-GB" sz="2400" baseline="0" dirty="0"/>
                        <a:t>-</a:t>
                      </a:r>
                      <a:r>
                        <a:rPr lang="en-GB" sz="2400" baseline="0" dirty="0" err="1"/>
                        <a:t>glmmTMB</a:t>
                      </a:r>
                      <a:r>
                        <a:rPr lang="en-GB" sz="2400" baseline="0" dirty="0"/>
                        <a:t> (family = nbinom2)</a:t>
                      </a:r>
                    </a:p>
                    <a:p>
                      <a:r>
                        <a:rPr lang="en-GB" sz="2400" baseline="0" dirty="0"/>
                        <a:t>-</a:t>
                      </a:r>
                      <a:r>
                        <a:rPr lang="en-GB" sz="2400" baseline="0" dirty="0" err="1"/>
                        <a:t>glmer.nb</a:t>
                      </a:r>
                      <a:endParaRPr lang="en-GB" sz="2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516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Logistic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Binomial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glmer</a:t>
                      </a:r>
                      <a:r>
                        <a:rPr lang="en-GB" sz="2400" dirty="0"/>
                        <a:t> (family = binomial)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2399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Proportion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Beta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glmmTMB</a:t>
                      </a:r>
                      <a:r>
                        <a:rPr lang="en-GB" sz="2400" baseline="0" dirty="0"/>
                        <a:t> (</a:t>
                      </a:r>
                      <a:r>
                        <a:rPr lang="en-GB" sz="2400" dirty="0"/>
                        <a:t>family = </a:t>
                      </a:r>
                      <a:r>
                        <a:rPr lang="en-GB" sz="2400" dirty="0" err="1"/>
                        <a:t>beta_family</a:t>
                      </a:r>
                      <a:r>
                        <a:rPr lang="en-GB" sz="2400" dirty="0"/>
                        <a:t>()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11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56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666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(Generalized) Linear Mixed Model analysis in R</vt:lpstr>
      <vt:lpstr>Generalized Linear Model</vt:lpstr>
      <vt:lpstr>Binomial GLM</vt:lpstr>
      <vt:lpstr>Let’s run a Logistic GLM on the data set from the following paper</vt:lpstr>
      <vt:lpstr>Linear Mixed Model (LMM)</vt:lpstr>
      <vt:lpstr>Example from Oxbrough et al. 2005</vt:lpstr>
      <vt:lpstr>Structure of the model in R</vt:lpstr>
      <vt:lpstr>Random intercept model vs Random intercept and random slope model</vt:lpstr>
      <vt:lpstr>Generalized Linear Mixed model</vt:lpstr>
      <vt:lpstr>Let’s run a Poisson/Negative Binomial GLMM analysis</vt:lpstr>
      <vt:lpstr>Data 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Correlation,  Regression &amp; Generalized Linear Model in R</dc:title>
  <dc:creator>Stefano Kaburu</dc:creator>
  <cp:lastModifiedBy>Kaburu, Stefano</cp:lastModifiedBy>
  <cp:revision>42</cp:revision>
  <dcterms:created xsi:type="dcterms:W3CDTF">2020-04-19T15:03:16Z</dcterms:created>
  <dcterms:modified xsi:type="dcterms:W3CDTF">2022-06-30T12:26:46Z</dcterms:modified>
</cp:coreProperties>
</file>